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8" r:id="rId6"/>
    <p:sldId id="259" r:id="rId7"/>
    <p:sldId id="279" r:id="rId8"/>
    <p:sldId id="260" r:id="rId9"/>
    <p:sldId id="280" r:id="rId10"/>
    <p:sldId id="281" r:id="rId11"/>
    <p:sldId id="282" r:id="rId12"/>
    <p:sldId id="263" r:id="rId13"/>
    <p:sldId id="264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41" autoAdjust="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3/25/2025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rot="10800000"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435" y="1663435"/>
            <a:ext cx="6498564" cy="2003898"/>
          </a:xfrm>
        </p:spPr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webflux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287" y="2878246"/>
            <a:ext cx="5427060" cy="339247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/>
              <a:t>Prem Ranjan Shankar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F5B4A0FC-ADD0-4E64-B8C2-69CCEE2F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5" y="487382"/>
            <a:ext cx="4856634" cy="466344"/>
          </a:xfrm>
        </p:spPr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Error handling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6109D48-8720-A0E2-EC7B-9E164AF15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87" y="1505654"/>
            <a:ext cx="9220267" cy="40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BEA2E31-956A-45E8-9E93-6C81A659BC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218536" y="729926"/>
            <a:ext cx="8775939" cy="5388772"/>
          </a:xfr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242" y="2047336"/>
            <a:ext cx="3124662" cy="2219864"/>
          </a:xfrm>
        </p:spPr>
        <p:txBody>
          <a:bodyPr/>
          <a:lstStyle/>
          <a:p>
            <a:r>
              <a:rPr lang="en-US" dirty="0"/>
              <a:t>Spring </a:t>
            </a:r>
            <a:r>
              <a:rPr lang="en-US" dirty="0" err="1"/>
              <a:t>WebFlux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3EE3A4B7-052B-9FDF-170E-8D3927DC69BE}"/>
              </a:ext>
            </a:extLst>
          </p:cNvPr>
          <p:cNvSpPr/>
          <p:nvPr/>
        </p:nvSpPr>
        <p:spPr>
          <a:xfrm>
            <a:off x="5952227" y="5279367"/>
            <a:ext cx="2536166" cy="37956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Loom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>
            <a:normAutofit/>
          </a:bodyPr>
          <a:lstStyle/>
          <a:p>
            <a:r>
              <a:rPr lang="en-IN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Problem with Blocking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6454" y="540376"/>
            <a:ext cx="2859091" cy="794817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Imagine you’re the manager at a successful grocery store.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7932" y="505517"/>
            <a:ext cx="4114800" cy="696429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Suddenly, the number of people standing in the checkout lines starts to increase.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6454" y="3431249"/>
            <a:ext cx="3359945" cy="92221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Probably the obvious choice is to open more checkout lanes (assuming there are more lanes or cashiers available).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94710" y="3429000"/>
            <a:ext cx="3099192" cy="1045352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server maintains a pool of threads to serve requests. If the pool size is 10, it means the server can handle 10 requests concurrently.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Grocery store">
            <a:extLst>
              <a:ext uri="{FF2B5EF4-FFF2-40B4-BE49-F238E27FC236}">
                <a16:creationId xmlns:a16="http://schemas.microsoft.com/office/drawing/2014/main" id="{113FAD85-5958-98F3-EDC1-A7056CDC3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429" y="1398381"/>
            <a:ext cx="1814704" cy="189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heckout line">
            <a:extLst>
              <a:ext uri="{FF2B5EF4-FFF2-40B4-BE49-F238E27FC236}">
                <a16:creationId xmlns:a16="http://schemas.microsoft.com/office/drawing/2014/main" id="{C2629C6A-0294-E797-3BFA-81B5DC95F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932" y="1449934"/>
            <a:ext cx="3919267" cy="174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More cashiers">
            <a:extLst>
              <a:ext uri="{FF2B5EF4-FFF2-40B4-BE49-F238E27FC236}">
                <a16:creationId xmlns:a16="http://schemas.microsoft.com/office/drawing/2014/main" id="{935A8A56-6F51-EB8C-904C-161EAA3F0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54" y="4474352"/>
            <a:ext cx="3308578" cy="164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Web server and ten threads">
            <a:extLst>
              <a:ext uri="{FF2B5EF4-FFF2-40B4-BE49-F238E27FC236}">
                <a16:creationId xmlns:a16="http://schemas.microsoft.com/office/drawing/2014/main" id="{B748437F-85D1-FD2D-19EE-80BB07214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23" y="4459278"/>
            <a:ext cx="2868154" cy="1642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5014-BBE5-ADBC-100C-01A580726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750A8CE7-2D14-BE35-C683-C4A9A32E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>
            <a:normAutofit/>
          </a:bodyPr>
          <a:lstStyle/>
          <a:p>
            <a:r>
              <a:rPr lang="en-IN" sz="1800" b="1" kern="1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Problem with Blocking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8F7F838-8F58-08C9-D462-0ACD917DC7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6454" y="540376"/>
            <a:ext cx="2859091" cy="79481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eleventh request will have to wait until the server finishes processing one of the first ten requests.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954FF5C-0BF0-9FA0-028B-B30124A9EC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7932" y="505517"/>
            <a:ext cx="4114800" cy="69642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other words, the execution is blocked until a free thread can process the request.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imagine that our ten threads have to handle thirty requests.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B0D0958F-ADFF-3774-71FF-61D35CE8D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66454" y="3431249"/>
            <a:ext cx="3359945" cy="92221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Probably the obvious choice is to open more checkout lanes (assuming there are more lanes or cashiers available).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E9372F8-461A-897C-3CB0-3368827FF84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94710" y="3429000"/>
            <a:ext cx="3099192" cy="1045352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server maintains a pool of threads to serve requests. If the pool size is 10, it means the server can handle 10 requests concurrently.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043EC-42D6-2FDC-F417-2FF11613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 descr="More cashiers">
            <a:extLst>
              <a:ext uri="{FF2B5EF4-FFF2-40B4-BE49-F238E27FC236}">
                <a16:creationId xmlns:a16="http://schemas.microsoft.com/office/drawing/2014/main" id="{B47795B1-FEF5-829D-5C3B-6AC254B48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54" y="4474352"/>
            <a:ext cx="3308578" cy="164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Web server and ten threads">
            <a:extLst>
              <a:ext uri="{FF2B5EF4-FFF2-40B4-BE49-F238E27FC236}">
                <a16:creationId xmlns:a16="http://schemas.microsoft.com/office/drawing/2014/main" id="{0F7C87B6-39AD-BA02-6F00-F6C2E881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23" y="4459278"/>
            <a:ext cx="2868154" cy="164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Web server eleventh request">
            <a:extLst>
              <a:ext uri="{FF2B5EF4-FFF2-40B4-BE49-F238E27FC236}">
                <a16:creationId xmlns:a16="http://schemas.microsoft.com/office/drawing/2014/main" id="{EB9FBB7F-8DF4-F0E8-75E9-D5B3E8A24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496" y="1176276"/>
            <a:ext cx="2293385" cy="228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Web server thirty requests">
            <a:extLst>
              <a:ext uri="{FF2B5EF4-FFF2-40B4-BE49-F238E27FC236}">
                <a16:creationId xmlns:a16="http://schemas.microsoft.com/office/drawing/2014/main" id="{614F9EDB-A5FA-A122-F6D1-B068B30DB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117" y="1196167"/>
            <a:ext cx="2801518" cy="2116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08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85" y="178128"/>
            <a:ext cx="10892287" cy="634323"/>
          </a:xfrm>
        </p:spPr>
        <p:txBody>
          <a:bodyPr>
            <a:normAutofit/>
          </a:bodyPr>
          <a:lstStyle/>
          <a:p>
            <a:r>
              <a:rPr lang="en-US" dirty="0"/>
              <a:t>Design/Architecture Consideration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2127" y="1021383"/>
            <a:ext cx="11087819" cy="5149379"/>
          </a:xfrm>
        </p:spPr>
        <p:txBody>
          <a:bodyPr/>
          <a:lstStyle/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time it takes the server to process the request, the response time for the user, will increase.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Opening more checkouts in a grocery store would be the equivalent of adding more resources to our application. Resources such as threads, CPUs, servers, or containers.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is adding more resources the best approach?</a:t>
            </a:r>
          </a:p>
          <a:p>
            <a:pPr marL="971550" lvl="1" indent="-285750">
              <a:lnSpc>
                <a:spcPct val="115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if the number of concurrent users keeps increasing until there are no more free threads?</a:t>
            </a:r>
          </a:p>
          <a:p>
            <a:pPr marL="971550" lvl="1" indent="-285750">
              <a:lnSpc>
                <a:spcPct val="115000"/>
              </a:lnSpc>
              <a:spcAft>
                <a:spcPts val="800"/>
              </a:spcAft>
            </a:pPr>
            <a:r>
              <a:rPr lang="en-I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Roughly speaking, at any given time, one CPU core can handle one thread (</a:t>
            </a:r>
            <a:r>
              <a:rPr lang="en-IN" sz="1600" u="sng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multithreading</a:t>
            </a:r>
            <a:r>
              <a:rPr lang="en-I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is just the CPU switching execution between threads.</a:t>
            </a:r>
            <a:endParaRPr lang="en-IN" sz="16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Memory Utilization</a:t>
            </a:r>
          </a:p>
          <a:p>
            <a:pPr lvl="1">
              <a:lnSpc>
                <a:spcPct val="115000"/>
              </a:lnSpc>
              <a:spcAft>
                <a:spcPts val="800"/>
              </a:spcAft>
            </a:pPr>
            <a:endParaRPr lang="en-IN" sz="1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15000"/>
              </a:lnSpc>
              <a:spcAft>
                <a:spcPts val="800"/>
              </a:spcAft>
              <a:buNone/>
            </a:pPr>
            <a:endParaRPr lang="en-IN" sz="1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5" name="Picture 34" descr="Thread stack memory">
            <a:extLst>
              <a:ext uri="{FF2B5EF4-FFF2-40B4-BE49-F238E27FC236}">
                <a16:creationId xmlns:a16="http://schemas.microsoft.com/office/drawing/2014/main" id="{8F1339D2-0F88-1704-4CB5-E10600942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15" y="4199626"/>
            <a:ext cx="3457036" cy="22669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951DA-2920-A6C0-3C9F-B664315F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23E23E98-1764-5143-0D3B-2B411042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93" y="178128"/>
            <a:ext cx="10610490" cy="634323"/>
          </a:xfrm>
        </p:spPr>
        <p:txBody>
          <a:bodyPr>
            <a:normAutofit/>
          </a:bodyPr>
          <a:lstStyle/>
          <a:p>
            <a:r>
              <a:rPr lang="en-US" dirty="0"/>
              <a:t>Design/Architecture Consideration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AA10F73-A1A9-4B2E-FAB2-01C90482AB4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2127" y="1021383"/>
            <a:ext cx="11087819" cy="5149379"/>
          </a:xfrm>
        </p:spPr>
        <p:txBody>
          <a:bodyPr/>
          <a:lstStyle/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when talking about </a:t>
            </a: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platform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threads (traditional, not virtual threads), this blocking approach can result in inefficient use of memory and CPU.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second thing to consider is the time the server takes to communicate with a database or another system, for example.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 like in a grocery store where people can take ages at checkout looking for their wallet or arguing about prices, your application might run into a query that takes too long to return information from the database.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 program does nothing while waiting for the data, it’s a waste of resources.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However, if you allow more requests to an already overloaded database, for example, the problem will only get worse.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800"/>
              </a:spcAft>
            </a:pPr>
            <a:endParaRPr lang="en-IN" sz="1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  <a:spcAft>
                <a:spcPts val="800"/>
              </a:spcAft>
            </a:pPr>
            <a:endParaRPr lang="en-IN" sz="18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BC284-5CBC-9D79-7712-D37202821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 descr="Multiple queries taking too long">
            <a:extLst>
              <a:ext uri="{FF2B5EF4-FFF2-40B4-BE49-F238E27FC236}">
                <a16:creationId xmlns:a16="http://schemas.microsoft.com/office/drawing/2014/main" id="{A3074DC4-E43B-01BE-792E-46E45531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385" y="4203178"/>
            <a:ext cx="5731510" cy="2247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444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BFEC-14FF-4870-7598-6E900E773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47E097C6-6A85-F691-914A-06F9CA0F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93" y="178128"/>
            <a:ext cx="10610490" cy="634323"/>
          </a:xfrm>
        </p:spPr>
        <p:txBody>
          <a:bodyPr>
            <a:normAutofit/>
          </a:bodyPr>
          <a:lstStyle/>
          <a:p>
            <a:r>
              <a:rPr lang="en-US" dirty="0"/>
              <a:t>Design/Architecture Alternatives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7779021-0AB7-59D5-6156-B440DE2DC02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2127" y="1021383"/>
            <a:ext cx="11087819" cy="5149379"/>
          </a:xfrm>
        </p:spPr>
        <p:txBody>
          <a:bodyPr/>
          <a:lstStyle/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alternative is to make more efficient use of the resources.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if instead of waiting for the data, our program could switch to another task, coming back later to the other request when the data is available?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reactive paradigm allows us to do that.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7B94F-DF0F-E322-FA44-A4AA1607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 descr="Multiple queries taking too long">
            <a:extLst>
              <a:ext uri="{FF2B5EF4-FFF2-40B4-BE49-F238E27FC236}">
                <a16:creationId xmlns:a16="http://schemas.microsoft.com/office/drawing/2014/main" id="{48EFA68C-837A-DB2D-42A0-2E761CBD9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670" y="3259168"/>
            <a:ext cx="5715000" cy="146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946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4CCDC-E3AF-F46D-53E7-459F406E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A4BA21FE-62A1-E989-0BF7-2AB650FDF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93" y="178128"/>
            <a:ext cx="10610490" cy="634323"/>
          </a:xfrm>
        </p:spPr>
        <p:txBody>
          <a:bodyPr>
            <a:normAutofit/>
          </a:bodyPr>
          <a:lstStyle/>
          <a:p>
            <a:r>
              <a:rPr lang="en-US" dirty="0"/>
              <a:t>Reactive programming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B46D473-EEC2-A2D2-0BF3-E16C588BDD4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82127" y="1021383"/>
            <a:ext cx="11087819" cy="5149379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word “Reactive” comes from the verb “react”. Here are </a:t>
            </a:r>
            <a:r>
              <a:rPr lang="en-IN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two definitions that the dictionary provides for this word</a:t>
            </a: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028700" lvl="1" indent="-34290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act in response to an agent or influence.</a:t>
            </a:r>
          </a:p>
          <a:p>
            <a:pPr marL="1028700" lvl="1" indent="-34290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respond to a stimulus in a particular manner.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Okay, so reactive programming is about responding to something.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Reactive programming is often compared to “programming a spreadsheet,” where you set up values and relationships for those values.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I can define cell B1 as the value of cell A1 plus two.</a:t>
            </a:r>
          </a:p>
          <a:p>
            <a:pPr marL="285750" indent="-285750" algn="l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way, every time I change the value of cell A1, the other cell reacts to that change.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3783C-870A-136F-4DCE-8A756D3A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 descr="GIF cell B1 reacting to changing value cell A1">
            <a:extLst>
              <a:ext uri="{FF2B5EF4-FFF2-40B4-BE49-F238E27FC236}">
                <a16:creationId xmlns:a16="http://schemas.microsoft.com/office/drawing/2014/main" id="{1FA0E838-E8AA-67A8-607C-A750D58C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60" y="4466416"/>
            <a:ext cx="4133850" cy="162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720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1269499"/>
          </a:xfrm>
        </p:spPr>
        <p:txBody>
          <a:bodyPr/>
          <a:lstStyle/>
          <a:p>
            <a:r>
              <a:rPr lang="en-US" noProof="0" dirty="0"/>
              <a:t>Project loom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0FB0F58-FD20-96BC-CEEA-E89FC4419A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097" r="25097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233</TotalTime>
  <Words>620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Bierstadt</vt:lpstr>
      <vt:lpstr>Calibri</vt:lpstr>
      <vt:lpstr>Calibri Light</vt:lpstr>
      <vt:lpstr>Courier New</vt:lpstr>
      <vt:lpstr>Posterama</vt:lpstr>
      <vt:lpstr>Posterama Bold</vt:lpstr>
      <vt:lpstr>Office Theme</vt:lpstr>
      <vt:lpstr>Spring webflux</vt:lpstr>
      <vt:lpstr>Spring WebFlux</vt:lpstr>
      <vt:lpstr>The Problem with Blocking</vt:lpstr>
      <vt:lpstr>The Problem with Blocking</vt:lpstr>
      <vt:lpstr>Design/Architecture Consideration</vt:lpstr>
      <vt:lpstr>Design/Architecture Consideration</vt:lpstr>
      <vt:lpstr>Design/Architecture Alternatives</vt:lpstr>
      <vt:lpstr>Reactive programming</vt:lpstr>
      <vt:lpstr>Project loom</vt:lpstr>
      <vt:lpstr>Error handling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Prem Shankar</dc:creator>
  <cp:lastModifiedBy>Prem Shankar</cp:lastModifiedBy>
  <cp:revision>5</cp:revision>
  <dcterms:created xsi:type="dcterms:W3CDTF">2025-03-22T09:37:13Z</dcterms:created>
  <dcterms:modified xsi:type="dcterms:W3CDTF">2025-03-25T04:40:10Z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